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43A2"/>
    <a:srgbClr val="4B4242"/>
    <a:srgbClr val="E15620"/>
    <a:srgbClr val="241D11"/>
    <a:srgbClr val="846D3C"/>
    <a:srgbClr val="282213"/>
    <a:srgbClr val="A89682"/>
    <a:srgbClr val="D76300"/>
    <a:srgbClr val="EDAB26"/>
    <a:srgbClr val="005F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7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610" y="10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6.emf"/><Relationship Id="rId4" Type="http://schemas.openxmlformats.org/officeDocument/2006/relationships/image" Target="../media/image9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image" Target="../media/image11.e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image" Target="../media/image16.e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image" Target="../media/image21.emf"/><Relationship Id="rId4" Type="http://schemas.openxmlformats.org/officeDocument/2006/relationships/image" Target="../media/image24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image" Target="../media/image26.e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emf"/><Relationship Id="rId1" Type="http://schemas.openxmlformats.org/officeDocument/2006/relationships/image" Target="../media/image31.e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image" Target="../media/image36.e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image" Target="../media/image42.emf"/><Relationship Id="rId1" Type="http://schemas.openxmlformats.org/officeDocument/2006/relationships/image" Target="../media/image41.e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image" Target="../media/image47.emf"/><Relationship Id="rId1" Type="http://schemas.openxmlformats.org/officeDocument/2006/relationships/image" Target="../media/image46.e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3.emf"/><Relationship Id="rId2" Type="http://schemas.openxmlformats.org/officeDocument/2006/relationships/image" Target="../media/image52.emf"/><Relationship Id="rId1" Type="http://schemas.openxmlformats.org/officeDocument/2006/relationships/image" Target="../media/image51.e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image" Target="../media/image57.emf"/><Relationship Id="rId1" Type="http://schemas.openxmlformats.org/officeDocument/2006/relationships/image" Target="../media/image56.e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image" Target="../media/image62.emf"/><Relationship Id="rId1" Type="http://schemas.openxmlformats.org/officeDocument/2006/relationships/image" Target="../media/image61.e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8.emf"/><Relationship Id="rId2" Type="http://schemas.openxmlformats.org/officeDocument/2006/relationships/image" Target="../media/image67.emf"/><Relationship Id="rId1" Type="http://schemas.openxmlformats.org/officeDocument/2006/relationships/image" Target="../media/image66.e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75.emf"/><Relationship Id="rId1" Type="http://schemas.openxmlformats.org/officeDocument/2006/relationships/image" Target="../media/image7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smtClean="0"/>
              <a:t>Kliknij, aby edytować styl wzorca podtytułu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57013626"/>
      </p:ext>
    </p:extLst>
  </p:cSld>
  <p:clrMapOvr>
    <a:masterClrMapping/>
  </p:clrMapOvr>
  <p:transition spd="slow"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89332293"/>
      </p:ext>
    </p:extLst>
  </p:cSld>
  <p:clrMapOvr>
    <a:masterClrMapping/>
  </p:clrMapOvr>
  <p:transition spd="slow"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744097385"/>
      </p:ext>
    </p:extLst>
  </p:cSld>
  <p:clrMapOvr>
    <a:masterClrMapping/>
  </p:clrMapOvr>
  <p:transition spd="slow"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518341018"/>
      </p:ext>
    </p:extLst>
  </p:cSld>
  <p:clrMapOvr>
    <a:masterClrMapping/>
  </p:clrMapOvr>
  <p:transition spd="slow"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857410130"/>
      </p:ext>
    </p:extLst>
  </p:cSld>
  <p:clrMapOvr>
    <a:masterClrMapping/>
  </p:clrMapOvr>
  <p:transition spd="slow"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1398034"/>
      </p:ext>
    </p:extLst>
  </p:cSld>
  <p:clrMapOvr>
    <a:masterClrMapping/>
  </p:clrMapOvr>
  <p:transition spd="slow"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959918135"/>
      </p:ext>
    </p:extLst>
  </p:cSld>
  <p:clrMapOvr>
    <a:masterClrMapping/>
  </p:clrMapOvr>
  <p:transition spd="slow"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65240725"/>
      </p:ext>
    </p:extLst>
  </p:cSld>
  <p:clrMapOvr>
    <a:masterClrMapping/>
  </p:clrMapOvr>
  <p:transition spd="slow"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09724892"/>
      </p:ext>
    </p:extLst>
  </p:cSld>
  <p:clrMapOvr>
    <a:masterClrMapping/>
  </p:clrMapOvr>
  <p:transition spd="slow"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52111986"/>
      </p:ext>
    </p:extLst>
  </p:cSld>
  <p:clrMapOvr>
    <a:masterClrMapping/>
  </p:clrMapOvr>
  <p:transition spd="slow"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99091602"/>
      </p:ext>
    </p:extLst>
  </p:cSld>
  <p:clrMapOvr>
    <a:masterClrMapping/>
  </p:clrMapOvr>
  <p:transition spd="slow"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768EE-749F-40F5-868E-3D1BC084EC9F}" type="datetimeFigureOut">
              <a:rPr lang="pl-PL" smtClean="0"/>
              <a:t>23.03.2022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DC4CB7-2E7C-4B42-B788-11FCF9859AA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20831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Tm="1000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10.png"/><Relationship Id="rId7" Type="http://schemas.openxmlformats.org/officeDocument/2006/relationships/image" Target="../media/image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9.emf"/><Relationship Id="rId5" Type="http://schemas.openxmlformats.org/officeDocument/2006/relationships/image" Target="../media/image6.e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image" Target="../media/image14.png"/><Relationship Id="rId7" Type="http://schemas.openxmlformats.org/officeDocument/2006/relationships/image" Target="../media/image12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1.emf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5.bin"/><Relationship Id="rId9" Type="http://schemas.openxmlformats.org/officeDocument/2006/relationships/image" Target="../media/image13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image" Target="../media/image19.png"/><Relationship Id="rId7" Type="http://schemas.openxmlformats.org/officeDocument/2006/relationships/image" Target="../media/image1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16.emf"/><Relationship Id="rId10" Type="http://schemas.openxmlformats.org/officeDocument/2006/relationships/image" Target="../media/image20.png"/><Relationship Id="rId4" Type="http://schemas.openxmlformats.org/officeDocument/2006/relationships/oleObject" Target="../embeddings/oleObject8.bin"/><Relationship Id="rId9" Type="http://schemas.openxmlformats.org/officeDocument/2006/relationships/image" Target="../media/image18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image" Target="../media/image25.png"/><Relationship Id="rId7" Type="http://schemas.openxmlformats.org/officeDocument/2006/relationships/image" Target="../media/image22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2.bin"/><Relationship Id="rId11" Type="http://schemas.openxmlformats.org/officeDocument/2006/relationships/image" Target="../media/image24.emf"/><Relationship Id="rId5" Type="http://schemas.openxmlformats.org/officeDocument/2006/relationships/image" Target="../media/image21.emf"/><Relationship Id="rId10" Type="http://schemas.openxmlformats.org/officeDocument/2006/relationships/oleObject" Target="../embeddings/oleObject14.bin"/><Relationship Id="rId4" Type="http://schemas.openxmlformats.org/officeDocument/2006/relationships/oleObject" Target="../embeddings/oleObject11.bin"/><Relationship Id="rId9" Type="http://schemas.openxmlformats.org/officeDocument/2006/relationships/image" Target="../media/image23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image" Target="../media/image29.png"/><Relationship Id="rId7" Type="http://schemas.openxmlformats.org/officeDocument/2006/relationships/image" Target="../media/image2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6.bin"/><Relationship Id="rId5" Type="http://schemas.openxmlformats.org/officeDocument/2006/relationships/image" Target="../media/image26.emf"/><Relationship Id="rId10" Type="http://schemas.openxmlformats.org/officeDocument/2006/relationships/image" Target="../media/image30.jpeg"/><Relationship Id="rId4" Type="http://schemas.openxmlformats.org/officeDocument/2006/relationships/oleObject" Target="../embeddings/oleObject15.bin"/><Relationship Id="rId9" Type="http://schemas.openxmlformats.org/officeDocument/2006/relationships/image" Target="../media/image28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image" Target="../media/image34.png"/><Relationship Id="rId7" Type="http://schemas.openxmlformats.org/officeDocument/2006/relationships/image" Target="../media/image32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9.bin"/><Relationship Id="rId5" Type="http://schemas.openxmlformats.org/officeDocument/2006/relationships/image" Target="../media/image31.emf"/><Relationship Id="rId10" Type="http://schemas.openxmlformats.org/officeDocument/2006/relationships/image" Target="../media/image35.jpeg"/><Relationship Id="rId4" Type="http://schemas.openxmlformats.org/officeDocument/2006/relationships/oleObject" Target="../embeddings/oleObject18.bin"/><Relationship Id="rId9" Type="http://schemas.openxmlformats.org/officeDocument/2006/relationships/image" Target="../media/image33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.bin"/><Relationship Id="rId3" Type="http://schemas.openxmlformats.org/officeDocument/2006/relationships/image" Target="../media/image39.png"/><Relationship Id="rId7" Type="http://schemas.openxmlformats.org/officeDocument/2006/relationships/image" Target="../media/image3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2.bin"/><Relationship Id="rId5" Type="http://schemas.openxmlformats.org/officeDocument/2006/relationships/image" Target="../media/image36.emf"/><Relationship Id="rId10" Type="http://schemas.openxmlformats.org/officeDocument/2006/relationships/image" Target="../media/image40.jpeg"/><Relationship Id="rId4" Type="http://schemas.openxmlformats.org/officeDocument/2006/relationships/oleObject" Target="../embeddings/oleObject21.bin"/><Relationship Id="rId9" Type="http://schemas.openxmlformats.org/officeDocument/2006/relationships/image" Target="../media/image38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6.bin"/><Relationship Id="rId3" Type="http://schemas.openxmlformats.org/officeDocument/2006/relationships/image" Target="../media/image44.png"/><Relationship Id="rId7" Type="http://schemas.openxmlformats.org/officeDocument/2006/relationships/image" Target="../media/image42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5.bin"/><Relationship Id="rId5" Type="http://schemas.openxmlformats.org/officeDocument/2006/relationships/image" Target="../media/image41.emf"/><Relationship Id="rId10" Type="http://schemas.openxmlformats.org/officeDocument/2006/relationships/image" Target="../media/image45.png"/><Relationship Id="rId4" Type="http://schemas.openxmlformats.org/officeDocument/2006/relationships/oleObject" Target="../embeddings/oleObject24.bin"/><Relationship Id="rId9" Type="http://schemas.openxmlformats.org/officeDocument/2006/relationships/image" Target="../media/image43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9.bin"/><Relationship Id="rId3" Type="http://schemas.openxmlformats.org/officeDocument/2006/relationships/image" Target="../media/image49.png"/><Relationship Id="rId7" Type="http://schemas.openxmlformats.org/officeDocument/2006/relationships/image" Target="../media/image4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28.bin"/><Relationship Id="rId5" Type="http://schemas.openxmlformats.org/officeDocument/2006/relationships/image" Target="../media/image46.emf"/><Relationship Id="rId10" Type="http://schemas.openxmlformats.org/officeDocument/2006/relationships/image" Target="../media/image50.jpeg"/><Relationship Id="rId4" Type="http://schemas.openxmlformats.org/officeDocument/2006/relationships/oleObject" Target="../embeddings/oleObject27.bin"/><Relationship Id="rId9" Type="http://schemas.openxmlformats.org/officeDocument/2006/relationships/image" Target="../media/image48.e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2.bin"/><Relationship Id="rId3" Type="http://schemas.openxmlformats.org/officeDocument/2006/relationships/image" Target="../media/image54.png"/><Relationship Id="rId7" Type="http://schemas.openxmlformats.org/officeDocument/2006/relationships/image" Target="../media/image52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31.bin"/><Relationship Id="rId5" Type="http://schemas.openxmlformats.org/officeDocument/2006/relationships/image" Target="../media/image51.emf"/><Relationship Id="rId10" Type="http://schemas.openxmlformats.org/officeDocument/2006/relationships/image" Target="../media/image55.jpeg"/><Relationship Id="rId4" Type="http://schemas.openxmlformats.org/officeDocument/2006/relationships/oleObject" Target="../embeddings/oleObject30.bin"/><Relationship Id="rId9" Type="http://schemas.openxmlformats.org/officeDocument/2006/relationships/image" Target="../media/image53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5.bin"/><Relationship Id="rId3" Type="http://schemas.openxmlformats.org/officeDocument/2006/relationships/image" Target="../media/image59.png"/><Relationship Id="rId7" Type="http://schemas.openxmlformats.org/officeDocument/2006/relationships/image" Target="../media/image5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34.bin"/><Relationship Id="rId5" Type="http://schemas.openxmlformats.org/officeDocument/2006/relationships/image" Target="../media/image56.emf"/><Relationship Id="rId10" Type="http://schemas.openxmlformats.org/officeDocument/2006/relationships/image" Target="../media/image60.png"/><Relationship Id="rId4" Type="http://schemas.openxmlformats.org/officeDocument/2006/relationships/oleObject" Target="../embeddings/oleObject33.bin"/><Relationship Id="rId9" Type="http://schemas.openxmlformats.org/officeDocument/2006/relationships/image" Target="../media/image58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8.bin"/><Relationship Id="rId3" Type="http://schemas.openxmlformats.org/officeDocument/2006/relationships/image" Target="../media/image64.png"/><Relationship Id="rId7" Type="http://schemas.openxmlformats.org/officeDocument/2006/relationships/image" Target="../media/image62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37.bin"/><Relationship Id="rId5" Type="http://schemas.openxmlformats.org/officeDocument/2006/relationships/image" Target="../media/image61.emf"/><Relationship Id="rId10" Type="http://schemas.openxmlformats.org/officeDocument/2006/relationships/image" Target="../media/image65.png"/><Relationship Id="rId4" Type="http://schemas.openxmlformats.org/officeDocument/2006/relationships/oleObject" Target="../embeddings/oleObject36.bin"/><Relationship Id="rId9" Type="http://schemas.openxmlformats.org/officeDocument/2006/relationships/image" Target="../media/image63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9.png"/><Relationship Id="rId7" Type="http://schemas.openxmlformats.org/officeDocument/2006/relationships/image" Target="../media/image6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40.bin"/><Relationship Id="rId5" Type="http://schemas.openxmlformats.org/officeDocument/2006/relationships/image" Target="../media/image66.emf"/><Relationship Id="rId10" Type="http://schemas.openxmlformats.org/officeDocument/2006/relationships/image" Target="../media/image68.emf"/><Relationship Id="rId4" Type="http://schemas.openxmlformats.org/officeDocument/2006/relationships/oleObject" Target="../embeddings/oleObject39.bin"/><Relationship Id="rId9" Type="http://schemas.openxmlformats.org/officeDocument/2006/relationships/oleObject" Target="../embeddings/oleObject41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emf"/><Relationship Id="rId3" Type="http://schemas.openxmlformats.org/officeDocument/2006/relationships/image" Target="../media/image71.png"/><Relationship Id="rId7" Type="http://schemas.openxmlformats.org/officeDocument/2006/relationships/oleObject" Target="../embeddings/oleObject4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78.jpeg"/><Relationship Id="rId11" Type="http://schemas.openxmlformats.org/officeDocument/2006/relationships/image" Target="../media/image79.jpeg"/><Relationship Id="rId5" Type="http://schemas.openxmlformats.org/officeDocument/2006/relationships/image" Target="../media/image77.jpeg"/><Relationship Id="rId10" Type="http://schemas.openxmlformats.org/officeDocument/2006/relationships/image" Target="../media/image75.emf"/><Relationship Id="rId4" Type="http://schemas.openxmlformats.org/officeDocument/2006/relationships/image" Target="../media/image76.jpeg"/><Relationship Id="rId9" Type="http://schemas.openxmlformats.org/officeDocument/2006/relationships/oleObject" Target="../embeddings/oleObject43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54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Obraz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989" y="258473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2143683"/>
            <a:ext cx="62926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Jeśli chcesz związać swoją przyszłość ze służbami mundurowymi, wzbogacić umiejętności z tej dziedziny, poznać specyfikę działalności struktur, takich jak: Straż Graniczna, Policja, Państwowa Straż Pożarna, Wojsko Polskie, wybierz ten kierunek.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3F3E1B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4968000" cy="12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LICEUM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MUNDUROWE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pic>
        <p:nvPicPr>
          <p:cNvPr id="20" name="Obraz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5495" y="565737"/>
            <a:ext cx="3903247" cy="2592000"/>
          </a:xfrm>
          <a:prstGeom prst="rect">
            <a:avLst/>
          </a:prstGeom>
        </p:spPr>
      </p:pic>
      <p:pic>
        <p:nvPicPr>
          <p:cNvPr id="21" name="Obraz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8731" y="3632640"/>
            <a:ext cx="3888000" cy="2592000"/>
          </a:xfrm>
          <a:prstGeom prst="rect">
            <a:avLst/>
          </a:prstGeom>
        </p:spPr>
      </p:pic>
      <p:pic>
        <p:nvPicPr>
          <p:cNvPr id="24" name="Obraz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56" y="3920640"/>
            <a:ext cx="3456000" cy="2304000"/>
          </a:xfrm>
          <a:prstGeom prst="rect">
            <a:avLst/>
          </a:prstGeom>
        </p:spPr>
      </p:pic>
      <p:pic>
        <p:nvPicPr>
          <p:cNvPr id="25" name="Obraz 24"/>
          <p:cNvPicPr>
            <a:picLocks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3230" y="3921308"/>
            <a:ext cx="3456000" cy="23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88755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26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Obraz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188" y="266229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2006885"/>
            <a:ext cx="62926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Z naszą pomocą zdobędziesz solidne podstawy do dalszej nauki na wielu kierunkach profilowanych, takich jak: medycyna, stomatologia, rehabilitacja, pielęgniarstwo, położnictwo, ratownictwo medyczne, weterynaria, fizjoterapia, technologia żywienia, biotechnologia oraz na kierunkach pokrewnych, takich jak: ochrona środowiska, pedagogika, psychologia.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78140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LICEUM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>
                <a:solidFill>
                  <a:schemeClr val="bg1"/>
                </a:solidFill>
                <a:latin typeface="Bahnschrift" panose="020B0502040204020203" pitchFamily="34" charset="0"/>
              </a:rPr>
              <a:t> </a:t>
            </a:r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      PROMEDYCZNE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6" name="Obiek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73078405"/>
              </p:ext>
            </p:extLst>
          </p:nvPr>
        </p:nvGraphicFramePr>
        <p:xfrm>
          <a:off x="7807028" y="561358"/>
          <a:ext cx="39024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72" name="CorelDRAW" r:id="rId4" imgW="2444339" imgH="1625550" progId="CorelDraw.Graphic.22">
                  <p:embed/>
                </p:oleObj>
              </mc:Choice>
              <mc:Fallback>
                <p:oleObj name="CorelDRAW" r:id="rId4" imgW="2444339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07028" y="561358"/>
                        <a:ext cx="39024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iek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00784604"/>
              </p:ext>
            </p:extLst>
          </p:nvPr>
        </p:nvGraphicFramePr>
        <p:xfrm>
          <a:off x="522262" y="3972489"/>
          <a:ext cx="3456000" cy="23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73" name="CorelDRAW" r:id="rId6" imgW="2251374" imgH="1460211" progId="CorelDraw.Graphic.22">
                  <p:embed/>
                </p:oleObj>
              </mc:Choice>
              <mc:Fallback>
                <p:oleObj name="CorelDRAW" r:id="rId6" imgW="2251374" imgH="146021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22262" y="3972489"/>
                        <a:ext cx="3456000" cy="230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i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2939136"/>
              </p:ext>
            </p:extLst>
          </p:nvPr>
        </p:nvGraphicFramePr>
        <p:xfrm>
          <a:off x="7799521" y="3703507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74" name="CorelDRAW" r:id="rId8" imgW="2438288" imgH="1625550" progId="CorelDraw.Graphic.22">
                  <p:embed/>
                </p:oleObj>
              </mc:Choice>
              <mc:Fallback>
                <p:oleObj name="CorelDRAW" r:id="rId8" imgW="2438288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799521" y="3703507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iek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5934192"/>
              </p:ext>
            </p:extLst>
          </p:nvPr>
        </p:nvGraphicFramePr>
        <p:xfrm>
          <a:off x="4177294" y="3982759"/>
          <a:ext cx="3456000" cy="23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75" name="CorelDRAW" r:id="rId10" imgW="2174389" imgH="1457155" progId="CorelDraw.Graphic.22">
                  <p:embed/>
                </p:oleObj>
              </mc:Choice>
              <mc:Fallback>
                <p:oleObj name="CorelDRAW" r:id="rId10" imgW="2174389" imgH="145715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177294" y="3982759"/>
                        <a:ext cx="3456000" cy="230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3724362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29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az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028" y="262625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958619"/>
            <a:ext cx="62926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Chcesz podjąć studia ekonomiczne lub językowe na uczelni polskiej lub zagranicznej, pragniesz w przyszłości zostać szefem własnej firmy i kreować swoje życie zawodowe - ten kierunek jest dla Ciebie! To innowacyjna propozycja skierowana do uczniów, którzy chcą rozwijać swoje zainteresowania lingwistyczne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sytuacjach codziennych z językiem biznesu.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4B1B2A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6785215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LICEUM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JĘZYKOWO - BIZNESOWE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4" name="Obi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947119"/>
              </p:ext>
            </p:extLst>
          </p:nvPr>
        </p:nvGraphicFramePr>
        <p:xfrm>
          <a:off x="7815495" y="597052"/>
          <a:ext cx="3887196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1" name="CorelDRAW" r:id="rId4" imgW="2037902" imgH="1460211" progId="CorelDraw.Graphic.22">
                  <p:embed/>
                </p:oleObj>
              </mc:Choice>
              <mc:Fallback>
                <p:oleObj name="CorelDRAW" r:id="rId4" imgW="2037902" imgH="146021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15495" y="597052"/>
                        <a:ext cx="3887196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iek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06191085"/>
              </p:ext>
            </p:extLst>
          </p:nvPr>
        </p:nvGraphicFramePr>
        <p:xfrm>
          <a:off x="7810325" y="3607450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2" name="CorelDRAW" r:id="rId6" imgW="2438960" imgH="1626908" progId="CorelDraw.Graphic.22">
                  <p:embed/>
                </p:oleObj>
              </mc:Choice>
              <mc:Fallback>
                <p:oleObj name="CorelDRAW" r:id="rId6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0325" y="3607450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i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8324131"/>
              </p:ext>
            </p:extLst>
          </p:nvPr>
        </p:nvGraphicFramePr>
        <p:xfrm>
          <a:off x="4170473" y="3918669"/>
          <a:ext cx="3451160" cy="22762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3" name="CorelDRAW" r:id="rId8" imgW="2438960" imgH="1626908" progId="CorelDraw.Graphic.22">
                  <p:embed/>
                </p:oleObj>
              </mc:Choice>
              <mc:Fallback>
                <p:oleObj name="CorelDRAW" r:id="rId8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170473" y="3918669"/>
                        <a:ext cx="3451160" cy="22762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Obraz 1"/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500117" y="3927379"/>
            <a:ext cx="3456000" cy="221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569294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DC9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az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92" y="263193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745749"/>
            <a:ext cx="62926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Jeśli masz wrażliwość humanisty, dociekliwość filozofa, wnikliwość dziennikarza ten kierunek jest dla Ciebie.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czteroletnim cyklu kształcenia uczniowie uczestniczą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warsztatach i wykładach dotyczących redagowania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i formatowania tekstu, poznają tajniki pracy dziennikarskiej oraz specyfikę tego zawodu. Zgłębiają rolę mediów we współczesnym świecie oraz pogłębiają umiejętności w zakresie wykorzystywania programów komputerowych. 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70875" y="161088"/>
            <a:ext cx="11850250" cy="6535824"/>
          </a:xfrm>
          <a:prstGeom prst="frame">
            <a:avLst>
              <a:gd name="adj1" fmla="val 1791"/>
            </a:avLst>
          </a:prstGeom>
          <a:solidFill>
            <a:srgbClr val="1D8FC4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751246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LICEUM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MEDIALNO - DZIENNIKARSKIE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4" name="Obiek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74534455"/>
              </p:ext>
            </p:extLst>
          </p:nvPr>
        </p:nvGraphicFramePr>
        <p:xfrm>
          <a:off x="7797457" y="601640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82" name="CorelDRAW" r:id="rId4" imgW="2174389" imgH="1457155" progId="CorelDraw.Graphic.22">
                  <p:embed/>
                </p:oleObj>
              </mc:Choice>
              <mc:Fallback>
                <p:oleObj name="CorelDRAW" r:id="rId4" imgW="2174389" imgH="145715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797457" y="601640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i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3269438"/>
              </p:ext>
            </p:extLst>
          </p:nvPr>
        </p:nvGraphicFramePr>
        <p:xfrm>
          <a:off x="7797458" y="3648664"/>
          <a:ext cx="3881679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83" name="CorelDRAW" r:id="rId6" imgW="2436271" imgH="1626908" progId="CorelDraw.Graphic.22">
                  <p:embed/>
                </p:oleObj>
              </mc:Choice>
              <mc:Fallback>
                <p:oleObj name="CorelDRAW" r:id="rId6" imgW="2436271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797458" y="3648664"/>
                        <a:ext cx="3881679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i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664896"/>
              </p:ext>
            </p:extLst>
          </p:nvPr>
        </p:nvGraphicFramePr>
        <p:xfrm>
          <a:off x="4130818" y="3917738"/>
          <a:ext cx="3452630" cy="23229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84" name="CorelDRAW" r:id="rId8" imgW="2438960" imgH="1626908" progId="CorelDraw.Graphic.22">
                  <p:embed/>
                </p:oleObj>
              </mc:Choice>
              <mc:Fallback>
                <p:oleObj name="CorelDRAW" r:id="rId8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130818" y="3917738"/>
                        <a:ext cx="3452630" cy="23229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Obraz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0574" y="3947195"/>
            <a:ext cx="3346344" cy="22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251186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782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az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788" y="265800"/>
            <a:ext cx="7125694" cy="1343212"/>
          </a:xfrm>
          <a:prstGeom prst="rect">
            <a:avLst/>
          </a:prstGeom>
        </p:spPr>
      </p:pic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820DA8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7079305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LICEUM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PETROCHEMICZNO - ANALITYCZNE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1" name="pole tekstowe 10"/>
          <p:cNvSpPr txBox="1"/>
          <p:nvPr/>
        </p:nvSpPr>
        <p:spPr>
          <a:xfrm>
            <a:off x="736190" y="1602657"/>
            <a:ext cx="62926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To profil dedykowany osobom pragnącym zdobyć wiedzę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i praktyczne umiejętności oraz doświadczenie w pracy laboratoryjnej. Szkoła oferuje zajęcia w specjalistycznej pracowni,   w której młodzież poznaje tajniki obsługi maszyn i urządzeń przemysłu chemicznego. Ponadto zdobywa umiejętności posługiwania się sprzętem laboratoryjnym, poznaje zasady wytwarzania półproduktów i produktów chemicznych. Praktyczne nauczanie chemii daje uczniom możliwość dalszego kształcenia na wyższych uczelniach typu politechnicznego i medycznego.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4" name="Obi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4911316"/>
              </p:ext>
            </p:extLst>
          </p:nvPr>
        </p:nvGraphicFramePr>
        <p:xfrm>
          <a:off x="7759300" y="560289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2" name="CorelDRAW" r:id="rId4" imgW="2438288" imgH="1625550" progId="CorelDraw.Graphic.22">
                  <p:embed/>
                </p:oleObj>
              </mc:Choice>
              <mc:Fallback>
                <p:oleObj name="CorelDRAW" r:id="rId4" imgW="2438288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759300" y="560289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iek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31665176"/>
              </p:ext>
            </p:extLst>
          </p:nvPr>
        </p:nvGraphicFramePr>
        <p:xfrm>
          <a:off x="7753039" y="3635426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3" name="CorelDRAW" r:id="rId6" imgW="2020757" imgH="1460211" progId="CorelDraw.Graphic.22">
                  <p:embed/>
                </p:oleObj>
              </mc:Choice>
              <mc:Fallback>
                <p:oleObj name="CorelDRAW" r:id="rId6" imgW="2020757" imgH="146021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753039" y="3635426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i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851721"/>
              </p:ext>
            </p:extLst>
          </p:nvPr>
        </p:nvGraphicFramePr>
        <p:xfrm>
          <a:off x="4113454" y="3917292"/>
          <a:ext cx="3452630" cy="23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4" name="CorelDRAW" r:id="rId8" imgW="2438960" imgH="1626568" progId="CorelDraw.Graphic.22">
                  <p:embed/>
                </p:oleObj>
              </mc:Choice>
              <mc:Fallback>
                <p:oleObj name="CorelDRAW" r:id="rId8" imgW="2438960" imgH="162656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113454" y="3917292"/>
                        <a:ext cx="3452630" cy="230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i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30713294"/>
              </p:ext>
            </p:extLst>
          </p:nvPr>
        </p:nvGraphicFramePr>
        <p:xfrm>
          <a:off x="472580" y="3919346"/>
          <a:ext cx="3452630" cy="23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5" name="CorelDRAW" r:id="rId10" imgW="2438288" imgH="1626908" progId="CorelDraw.Graphic.22">
                  <p:embed/>
                </p:oleObj>
              </mc:Choice>
              <mc:Fallback>
                <p:oleObj name="CorelDRAW" r:id="rId10" imgW="2438288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72580" y="3919346"/>
                        <a:ext cx="3452630" cy="230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05080847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AA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az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420" y="267876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835337"/>
            <a:ext cx="629264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Kosmetologia to kierunek dedykowany uczniom pragnącym rozwijać swoje pasje związane ze stylizacją i wizażem,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a w przyszłości mogącym realizować się w branży kosmetycznej. Celem tego profilu jest przygotowanie do egzaminu maturalnego, kształtowanie postawy prozdrowotnej i estetycznej oraz umożliwienie kontynuowania nauki w policealnych szkołach kosmetycznych i na uczelniach wyższych.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F86767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LICEUM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KOSMETOLOGICZNE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4" name="Obi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70452"/>
              </p:ext>
            </p:extLst>
          </p:nvPr>
        </p:nvGraphicFramePr>
        <p:xfrm>
          <a:off x="7815495" y="541480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8" name="CorelDRAW" r:id="rId4" imgW="2438288" imgH="1625550" progId="CorelDraw.Graphic.22">
                  <p:embed/>
                </p:oleObj>
              </mc:Choice>
              <mc:Fallback>
                <p:oleObj name="CorelDRAW" r:id="rId4" imgW="2438288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15495" y="541480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iek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88579175"/>
              </p:ext>
            </p:extLst>
          </p:nvPr>
        </p:nvGraphicFramePr>
        <p:xfrm>
          <a:off x="7810325" y="3658393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9" name="CorelDRAW" r:id="rId6" imgW="2174389" imgH="1460211" progId="CorelDraw.Graphic.22">
                  <p:embed/>
                </p:oleObj>
              </mc:Choice>
              <mc:Fallback>
                <p:oleObj name="CorelDRAW" r:id="rId6" imgW="2174389" imgH="146021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0325" y="3658393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i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3043823"/>
              </p:ext>
            </p:extLst>
          </p:nvPr>
        </p:nvGraphicFramePr>
        <p:xfrm>
          <a:off x="491536" y="3884177"/>
          <a:ext cx="3452629" cy="23575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0" name="CorelDRAW" r:id="rId8" imgW="2438960" imgH="1626568" progId="CorelDraw.Graphic.22">
                  <p:embed/>
                </p:oleObj>
              </mc:Choice>
              <mc:Fallback>
                <p:oleObj name="CorelDRAW" r:id="rId8" imgW="2438960" imgH="162656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91536" y="3884177"/>
                        <a:ext cx="3452629" cy="23575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Obraz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030" y="3902657"/>
            <a:ext cx="3456000" cy="23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159449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61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246" y="266609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843957"/>
            <a:ext cx="629264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Farmacja to branża dynamicznie rozwijająca się w XXI wieku.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obrębie kierunku proponowane są zajęcia w profesjonalnie wyposażonym laboratorium chemicznym. Uczeń zdobywa wiedzę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z zakresu farmacji, kształtuje postawę prozdrowotną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i proekologiczną oraz umiejętność badawczego sposobu myślenia. Absolwent szkoły z powodzeniem może ubiegać się o miejsce na akademiach medycznych.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7329B0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LICEUM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FARMACEUTYCZNE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6" name="Obi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6235949"/>
              </p:ext>
            </p:extLst>
          </p:nvPr>
        </p:nvGraphicFramePr>
        <p:xfrm>
          <a:off x="7815495" y="561657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39" name="CorelDRAW" r:id="rId4" imgW="2438288" imgH="1625550" progId="CorelDraw.Graphic.22">
                  <p:embed/>
                </p:oleObj>
              </mc:Choice>
              <mc:Fallback>
                <p:oleObj name="CorelDRAW" r:id="rId4" imgW="2438288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15495" y="561657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i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903899"/>
              </p:ext>
            </p:extLst>
          </p:nvPr>
        </p:nvGraphicFramePr>
        <p:xfrm>
          <a:off x="7809647" y="3630125"/>
          <a:ext cx="3884208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40" name="CorelDRAW" r:id="rId6" imgW="2438960" imgH="1626908" progId="CorelDraw.Graphic.22">
                  <p:embed/>
                </p:oleObj>
              </mc:Choice>
              <mc:Fallback>
                <p:oleObj name="CorelDRAW" r:id="rId6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09647" y="3630125"/>
                        <a:ext cx="3884208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iek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16654975"/>
              </p:ext>
            </p:extLst>
          </p:nvPr>
        </p:nvGraphicFramePr>
        <p:xfrm>
          <a:off x="515521" y="3922998"/>
          <a:ext cx="3456000" cy="23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41" name="CorelDRAW" r:id="rId8" imgW="2174389" imgH="1460550" progId="CorelDraw.Graphic.22">
                  <p:embed/>
                </p:oleObj>
              </mc:Choice>
              <mc:Fallback>
                <p:oleObj name="CorelDRAW" r:id="rId8" imgW="2174389" imgH="1460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15521" y="3922998"/>
                        <a:ext cx="3456000" cy="230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Obraz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5625" y="3931707"/>
            <a:ext cx="3456000" cy="225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447606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C8F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az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968" y="264559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588499"/>
            <a:ext cx="62926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Programowanie należy współcześnie do najbardziej poszukiwanych kompetencji na rynku pracy. Często jest nazywane trzecim językiem, który warto znać, obok ojczystego i obcego. Uczy analitycznego i logicznego myślenia oraz kreatywności i precyzji. Umiejętność kodowania jest natomiast kluczową kompetencją XXI w. W efekcie kształcenia uczeń uzyskuje kwalifikacje w zawodzie „technik programista”. Absolwenci kierunku znajdują zatrudnienie w różnych gałęziach gospodarki, administracji i zarządzania oraz w firmach informatycznych. 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4354AD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TECHNIKUM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PROGRAMISTYCZNE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4" name="Obiek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4866463"/>
              </p:ext>
            </p:extLst>
          </p:nvPr>
        </p:nvGraphicFramePr>
        <p:xfrm>
          <a:off x="510499" y="3912599"/>
          <a:ext cx="3456000" cy="23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60" name="CorelDRAW" r:id="rId4" imgW="2174389" imgH="1460211" progId="CorelDraw.Graphic.22">
                  <p:embed/>
                </p:oleObj>
              </mc:Choice>
              <mc:Fallback>
                <p:oleObj name="CorelDRAW" r:id="rId4" imgW="2174389" imgH="1460211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0499" y="3912599"/>
                        <a:ext cx="3456000" cy="230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i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1953922"/>
              </p:ext>
            </p:extLst>
          </p:nvPr>
        </p:nvGraphicFramePr>
        <p:xfrm>
          <a:off x="7815495" y="577378"/>
          <a:ext cx="3884207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61" name="CorelDRAW" r:id="rId6" imgW="2438288" imgH="1626568" progId="CorelDraw.Graphic.22">
                  <p:embed/>
                </p:oleObj>
              </mc:Choice>
              <mc:Fallback>
                <p:oleObj name="CorelDRAW" r:id="rId6" imgW="2438288" imgH="162656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5495" y="577378"/>
                        <a:ext cx="3884207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i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1103697"/>
              </p:ext>
            </p:extLst>
          </p:nvPr>
        </p:nvGraphicFramePr>
        <p:xfrm>
          <a:off x="7810325" y="3643349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62" name="CorelDRAW" r:id="rId8" imgW="2438288" imgH="1625550" progId="CorelDraw.Graphic.22">
                  <p:embed/>
                </p:oleObj>
              </mc:Choice>
              <mc:Fallback>
                <p:oleObj name="CorelDRAW" r:id="rId8" imgW="2438288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810325" y="3643349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Obraz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2690" y="3912599"/>
            <a:ext cx="3455589" cy="227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17592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94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az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30" y="267223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699296"/>
            <a:ext cx="62926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dobie współczesnej informatyzacji coraz większego znaczenia nabiera umiejętność posługiwania się technologią informatyczną. Na rynku pracy poszukiwane są osoby z wiedzą z zakresu obsługi komputera, przetwarzania informacji, zarządzania bazami danych, administrowania sieciami komputerowymi oraz projektowania aplikacji internetowych. W efekcie kształcenia uczniowie zdają egzaminy kwalifikacyjne potwierdzające uzyskanie tytułu „Technik informatyki”. 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0F43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TECHNIKUM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INFORMATYCZNE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12" name="Obiekt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22152173"/>
              </p:ext>
            </p:extLst>
          </p:nvPr>
        </p:nvGraphicFramePr>
        <p:xfrm>
          <a:off x="7810325" y="548498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81" name="CorelDRAW" r:id="rId4" imgW="2174389" imgH="1457155" progId="CorelDraw.Graphic.22">
                  <p:embed/>
                </p:oleObj>
              </mc:Choice>
              <mc:Fallback>
                <p:oleObj name="CorelDRAW" r:id="rId4" imgW="2174389" imgH="145715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10325" y="548498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i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80214806"/>
              </p:ext>
            </p:extLst>
          </p:nvPr>
        </p:nvGraphicFramePr>
        <p:xfrm>
          <a:off x="7810325" y="3648891"/>
          <a:ext cx="3882937" cy="26263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82" name="CorelDRAW" r:id="rId6" imgW="2435935" imgH="1625550" progId="CorelDraw.Graphic.22">
                  <p:embed/>
                </p:oleObj>
              </mc:Choice>
              <mc:Fallback>
                <p:oleObj name="CorelDRAW" r:id="rId6" imgW="2435935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0325" y="3648891"/>
                        <a:ext cx="3882937" cy="26263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iekt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18860683"/>
              </p:ext>
            </p:extLst>
          </p:nvPr>
        </p:nvGraphicFramePr>
        <p:xfrm>
          <a:off x="460245" y="3912448"/>
          <a:ext cx="3456000" cy="23838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83" name="CorelDRAW" r:id="rId8" imgW="2438960" imgH="1626908" progId="CorelDraw.Graphic.22">
                  <p:embed/>
                </p:oleObj>
              </mc:Choice>
              <mc:Fallback>
                <p:oleObj name="CorelDRAW" r:id="rId8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60245" y="3912448"/>
                        <a:ext cx="3456000" cy="23838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8" name="Obraz 1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57583" y="3938092"/>
            <a:ext cx="3456865" cy="2302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34474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B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az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834" y="267386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726391"/>
            <a:ext cx="62926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Uczniowie pracują nad projektami stron WWW, tworzą banery reklamowe, ulotki, projekty 3D. Mają możliwość drukowania swoich prac na drukarkach cyfrowych, jak i na drukarkach 3D. Posługują się takimi aplikacjami jak: </a:t>
            </a:r>
            <a:r>
              <a:rPr lang="pl-PL" sz="1600" dirty="0" err="1" smtClean="0">
                <a:solidFill>
                  <a:schemeClr val="bg1"/>
                </a:solidFill>
                <a:latin typeface="Bahnschrift" panose="020B0502040204020203" pitchFamily="34" charset="0"/>
              </a:rPr>
              <a:t>InDesign</a:t>
            </a:r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 </a:t>
            </a:r>
            <a:r>
              <a:rPr lang="pl-PL" sz="1600" dirty="0" err="1" smtClean="0">
                <a:solidFill>
                  <a:schemeClr val="bg1"/>
                </a:solidFill>
                <a:latin typeface="Bahnschrift" panose="020B0502040204020203" pitchFamily="34" charset="0"/>
              </a:rPr>
              <a:t>Photoshop</a:t>
            </a:r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, </a:t>
            </a:r>
            <a:r>
              <a:rPr lang="pl-PL" sz="1600" dirty="0" err="1" smtClean="0">
                <a:solidFill>
                  <a:schemeClr val="bg1"/>
                </a:solidFill>
                <a:latin typeface="Bahnschrift" panose="020B0502040204020203" pitchFamily="34" charset="0"/>
              </a:rPr>
              <a:t>Illustrator</a:t>
            </a:r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, </a:t>
            </a:r>
            <a:r>
              <a:rPr lang="pl-PL" sz="1600" dirty="0" err="1" smtClean="0">
                <a:solidFill>
                  <a:schemeClr val="bg1"/>
                </a:solidFill>
                <a:latin typeface="Bahnschrift" panose="020B0502040204020203" pitchFamily="34" charset="0"/>
              </a:rPr>
              <a:t>CorelDRAW</a:t>
            </a:r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, </a:t>
            </a:r>
            <a:r>
              <a:rPr lang="pl-PL" sz="1600" dirty="0" err="1" smtClean="0">
                <a:solidFill>
                  <a:schemeClr val="bg1"/>
                </a:solidFill>
                <a:latin typeface="Bahnschrift" panose="020B0502040204020203" pitchFamily="34" charset="0"/>
              </a:rPr>
              <a:t>blender</a:t>
            </a:r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. Kształcimy młodzież w pracowniach wyposażonych w najnowsze urządzenia drukujące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i introligatorskie, w których uczniowie zdobywają wymagane umiejętności na rynku pracy.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005F29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684118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TECHNIKUM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GRAFIKI I POLIGRAFII CYFROWEJ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11" name="Obi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4885919"/>
              </p:ext>
            </p:extLst>
          </p:nvPr>
        </p:nvGraphicFramePr>
        <p:xfrm>
          <a:off x="7810325" y="589243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9" name="CorelDRAW" r:id="rId4" imgW="2438960" imgH="1625550" progId="CorelDraw.Graphic.22">
                  <p:embed/>
                </p:oleObj>
              </mc:Choice>
              <mc:Fallback>
                <p:oleObj name="CorelDRAW" r:id="rId4" imgW="2438960" imgH="1625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10325" y="589243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i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8655158"/>
              </p:ext>
            </p:extLst>
          </p:nvPr>
        </p:nvGraphicFramePr>
        <p:xfrm>
          <a:off x="7810325" y="3678192"/>
          <a:ext cx="3884209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0" name="CorelDRAW" r:id="rId6" imgW="2438288" imgH="1626568" progId="CorelDraw.Graphic.22">
                  <p:embed/>
                </p:oleObj>
              </mc:Choice>
              <mc:Fallback>
                <p:oleObj name="CorelDRAW" r:id="rId6" imgW="2438288" imgH="162656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0325" y="3678192"/>
                        <a:ext cx="3884209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iekt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1685833"/>
              </p:ext>
            </p:extLst>
          </p:nvPr>
        </p:nvGraphicFramePr>
        <p:xfrm>
          <a:off x="4156780" y="3924743"/>
          <a:ext cx="3456000" cy="23541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1" name="CorelDRAW" r:id="rId8" imgW="2174389" imgH="1460550" progId="CorelDraw.Graphic.22">
                  <p:embed/>
                </p:oleObj>
              </mc:Choice>
              <mc:Fallback>
                <p:oleObj name="CorelDRAW" r:id="rId8" imgW="2174389" imgH="146055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156780" y="3924743"/>
                        <a:ext cx="3456000" cy="23541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" name="Obraz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31" y="3934131"/>
            <a:ext cx="3349634" cy="23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631637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AB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az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30" y="264324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752276"/>
            <a:ext cx="62926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Proces edukacji uczniów obejmuje wiedzę i umiejętności z zakresu ekonomii, finansów, marketingu, plastyki, fotografii, psychologii, lingwistyki oraz grafiki komputerowej i multimediów.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Technik Reklamy może realizować swoje ambicje zawodowe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specjalistycznych agencjach reklamowych, działach marketingu, promocji i reklamy firm produkcyjnych, handlowych i usługowych, w biurach ogłoszeń środków masowego przekazu oraz studiach graficznych.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D76300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TECHNIKUM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REKLAMY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11" name="Obiekt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9833979"/>
              </p:ext>
            </p:extLst>
          </p:nvPr>
        </p:nvGraphicFramePr>
        <p:xfrm>
          <a:off x="7810325" y="598327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0" name="CorelDRAW" r:id="rId4" imgW="2174389" imgH="1456816" progId="CorelDraw.Graphic.22">
                  <p:embed/>
                </p:oleObj>
              </mc:Choice>
              <mc:Fallback>
                <p:oleObj name="CorelDRAW" r:id="rId4" imgW="2174389" imgH="1456816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10325" y="598327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i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14913110"/>
              </p:ext>
            </p:extLst>
          </p:nvPr>
        </p:nvGraphicFramePr>
        <p:xfrm>
          <a:off x="7810325" y="3710181"/>
          <a:ext cx="3884209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1" name="CorelDRAW" r:id="rId6" imgW="2438960" imgH="1626908" progId="CorelDraw.Graphic.22">
                  <p:embed/>
                </p:oleObj>
              </mc:Choice>
              <mc:Fallback>
                <p:oleObj name="CorelDRAW" r:id="rId6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0325" y="3710181"/>
                        <a:ext cx="3884209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i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462187"/>
              </p:ext>
            </p:extLst>
          </p:nvPr>
        </p:nvGraphicFramePr>
        <p:xfrm>
          <a:off x="4185807" y="3933302"/>
          <a:ext cx="3452630" cy="23717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2" name="CorelDRAW" r:id="rId8" imgW="2438960" imgH="1626568" progId="CorelDraw.Graphic.22">
                  <p:embed/>
                </p:oleObj>
              </mc:Choice>
              <mc:Fallback>
                <p:oleObj name="CorelDRAW" r:id="rId8" imgW="2438960" imgH="162656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185807" y="3933302"/>
                        <a:ext cx="3452630" cy="237170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" name="Obraz 13"/>
          <p:cNvPicPr>
            <a:picLocks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31" y="3950721"/>
            <a:ext cx="3445619" cy="23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207770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896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az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233" y="265787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733888"/>
            <a:ext cx="62926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Technikum Technologii Drewna odpowiada za prawidłowe przygotowanie procesu produkcji i kierowanie nim w zakładach przemysłu drzewnego. Absolwent po ukończeniu szkoły może pracować w zakładach produkujących meble oraz stolarkę budowlaną. Posiada kwalifikacje do zatrudnienia na stanowisku: kierownik zakładu drzewnego, działu produkcyjnego, mistrz produkcji, technik kontroli jakości, projektant oraz specjalista do spraw bezpieczeństwa w zakładach przemysłu drzewnego. 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282213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99481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TECHNIKUM </a:t>
            </a:r>
          </a:p>
          <a:p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TECHNOLOGII DREWNA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11" name="Obiekt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9508197"/>
              </p:ext>
            </p:extLst>
          </p:nvPr>
        </p:nvGraphicFramePr>
        <p:xfrm>
          <a:off x="7799123" y="554264"/>
          <a:ext cx="3888000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3" name="CorelDRAW" r:id="rId4" imgW="2174389" imgH="1457155" progId="CorelDraw.Graphic.22">
                  <p:embed/>
                </p:oleObj>
              </mc:Choice>
              <mc:Fallback>
                <p:oleObj name="CorelDRAW" r:id="rId4" imgW="2174389" imgH="145715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799123" y="554264"/>
                        <a:ext cx="3888000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i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7741485"/>
              </p:ext>
            </p:extLst>
          </p:nvPr>
        </p:nvGraphicFramePr>
        <p:xfrm>
          <a:off x="7813042" y="3669023"/>
          <a:ext cx="3884207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4" name="CorelDRAW" r:id="rId6" imgW="2438960" imgH="1626908" progId="CorelDraw.Graphic.22">
                  <p:embed/>
                </p:oleObj>
              </mc:Choice>
              <mc:Fallback>
                <p:oleObj name="CorelDRAW" r:id="rId6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3042" y="3669023"/>
                        <a:ext cx="3884207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i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31643536"/>
              </p:ext>
            </p:extLst>
          </p:nvPr>
        </p:nvGraphicFramePr>
        <p:xfrm>
          <a:off x="4258491" y="3929588"/>
          <a:ext cx="3356906" cy="2340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5" name="CorelDRAW" r:id="rId8" imgW="2438960" imgH="1626908" progId="CorelDraw.Graphic.22">
                  <p:embed/>
                </p:oleObj>
              </mc:Choice>
              <mc:Fallback>
                <p:oleObj name="CorelDRAW" r:id="rId8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258491" y="3929588"/>
                        <a:ext cx="3356906" cy="23401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Obraz 1"/>
          <p:cNvPicPr>
            <a:picLocks/>
          </p:cNvPicPr>
          <p:nvPr/>
        </p:nvPicPr>
        <p:blipFill>
          <a:blip r:embed="rId10"/>
          <a:stretch>
            <a:fillRect/>
          </a:stretch>
        </p:blipFill>
        <p:spPr>
          <a:xfrm>
            <a:off x="611999" y="3953689"/>
            <a:ext cx="3332715" cy="226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383538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6D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az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71" y="266893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684540"/>
            <a:ext cx="62926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Absolwenci są zatrudniani w zakładach branży drzewnej w naszym regionie, w Polsce oraz w całej Europie. Mogą pracować w zakładach stolarskich produkujących meble, okna, drzwi, a także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budownictwie. Zajęcia teoretyczne i praktyczne odbywają się na terenie szkoły. Uczniowie nie muszą szukać zakładów w celu odbycia zajęć praktycznych, które są prowadzone na warsztatach szkolnych. Kształcenie praktyczne dostosowane jest do potrzeb współczesnego rynku pracy.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241D1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SZKOŁA BRANŻOWA</a:t>
            </a:r>
          </a:p>
          <a:p>
            <a:r>
              <a:rPr lang="pl-PL" sz="14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1 – SZEGO STOPNIA </a:t>
            </a:r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STOLARZ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14" name="Obi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2030391"/>
              </p:ext>
            </p:extLst>
          </p:nvPr>
        </p:nvGraphicFramePr>
        <p:xfrm>
          <a:off x="7810325" y="595428"/>
          <a:ext cx="3884209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56" name="CorelDRAW" r:id="rId4" imgW="2438960" imgH="1626908" progId="CorelDraw.Graphic.22">
                  <p:embed/>
                </p:oleObj>
              </mc:Choice>
              <mc:Fallback>
                <p:oleObj name="CorelDRAW" r:id="rId4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10325" y="595428"/>
                        <a:ext cx="3884209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i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2833776"/>
              </p:ext>
            </p:extLst>
          </p:nvPr>
        </p:nvGraphicFramePr>
        <p:xfrm>
          <a:off x="7792660" y="3689533"/>
          <a:ext cx="3884209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57" name="CorelDRAW" r:id="rId6" imgW="2438960" imgH="1626908" progId="CorelDraw.Graphic.22">
                  <p:embed/>
                </p:oleObj>
              </mc:Choice>
              <mc:Fallback>
                <p:oleObj name="CorelDRAW" r:id="rId6" imgW="2438960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792660" y="3689533"/>
                        <a:ext cx="3884209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i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2685455"/>
              </p:ext>
            </p:extLst>
          </p:nvPr>
        </p:nvGraphicFramePr>
        <p:xfrm>
          <a:off x="4129104" y="3899752"/>
          <a:ext cx="3473192" cy="237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58" name="CorelDRAW" r:id="rId8" imgW="2177415" imgH="1457155" progId="CorelDraw.Graphic.22">
                  <p:embed/>
                </p:oleObj>
              </mc:Choice>
              <mc:Fallback>
                <p:oleObj name="CorelDRAW" r:id="rId8" imgW="2177415" imgH="145715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129104" y="3899752"/>
                        <a:ext cx="3473192" cy="2376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1" name="Obraz 2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2513" y="3930465"/>
            <a:ext cx="3377547" cy="23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721715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56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47" y="266115"/>
            <a:ext cx="7125694" cy="1343212"/>
          </a:xfrm>
          <a:prstGeom prst="rect">
            <a:avLst/>
          </a:prstGeom>
        </p:spPr>
      </p:pic>
      <p:sp>
        <p:nvSpPr>
          <p:cNvPr id="5" name="pole tekstowe 4"/>
          <p:cNvSpPr txBox="1"/>
          <p:nvPr/>
        </p:nvSpPr>
        <p:spPr>
          <a:xfrm>
            <a:off x="736190" y="1699537"/>
            <a:ext cx="62926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To zawód z tradycją kształcenia w naszej szkole.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Szkoła posiada wysoko wykwalifikowaną kadrę oraz dobrze przygotowaną i wyposażoną bazę dydaktyczną. Zajęcia prowadzone są w nowocześnie wyposażonych pracowniach tapicerskich znajdujących się na warsztatach szkolnych.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Proces kształcenia prowadzony jest tak, aby jak najlepiej przygotować ucznia do dalszej pracy zawodowej, zarówno </a:t>
            </a:r>
          </a:p>
          <a:p>
            <a:r>
              <a:rPr lang="pl-PL" sz="1600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w wielkim zakładzie tapicerskim, jak i we własnej, małej firmie.</a:t>
            </a:r>
            <a:endParaRPr lang="pl-PL" sz="160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rgbClr val="4B424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612000" y="270000"/>
            <a:ext cx="500062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SZKOŁA BRANŻOWA</a:t>
            </a:r>
          </a:p>
          <a:p>
            <a:r>
              <a:rPr lang="pl-PL" sz="14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1 – SZEGO STOPNIA </a:t>
            </a:r>
            <a:endParaRPr lang="pl-PL" sz="1100" b="1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	TAPICER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graphicFrame>
        <p:nvGraphicFramePr>
          <p:cNvPr id="4" name="Obi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3385269"/>
              </p:ext>
            </p:extLst>
          </p:nvPr>
        </p:nvGraphicFramePr>
        <p:xfrm>
          <a:off x="7802624" y="589179"/>
          <a:ext cx="3891799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6" name="CorelDRAW" r:id="rId4" imgW="2438960" imgH="1623852" progId="CorelDraw.Graphic.22">
                  <p:embed/>
                </p:oleObj>
              </mc:Choice>
              <mc:Fallback>
                <p:oleObj name="CorelDRAW" r:id="rId4" imgW="2438960" imgH="1623852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802624" y="589179"/>
                        <a:ext cx="3891799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i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7558897"/>
              </p:ext>
            </p:extLst>
          </p:nvPr>
        </p:nvGraphicFramePr>
        <p:xfrm>
          <a:off x="7814127" y="3669476"/>
          <a:ext cx="3884208" cy="259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7" name="CorelDRAW" r:id="rId6" imgW="2438288" imgH="1626908" progId="CorelDraw.Graphic.22">
                  <p:embed/>
                </p:oleObj>
              </mc:Choice>
              <mc:Fallback>
                <p:oleObj name="CorelDRAW" r:id="rId6" imgW="2438288" imgH="162690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4127" y="3669476"/>
                        <a:ext cx="3884208" cy="25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Obraz 8"/>
          <p:cNvPicPr>
            <a:picLocks/>
          </p:cNvPicPr>
          <p:nvPr/>
        </p:nvPicPr>
        <p:blipFill>
          <a:blip r:embed="rId8"/>
          <a:stretch>
            <a:fillRect/>
          </a:stretch>
        </p:blipFill>
        <p:spPr>
          <a:xfrm>
            <a:off x="4082731" y="3925466"/>
            <a:ext cx="3456000" cy="2304000"/>
          </a:xfrm>
          <a:prstGeom prst="rect">
            <a:avLst/>
          </a:prstGeom>
        </p:spPr>
      </p:pic>
      <p:graphicFrame>
        <p:nvGraphicFramePr>
          <p:cNvPr id="2" name="Obi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3206722"/>
              </p:ext>
            </p:extLst>
          </p:nvPr>
        </p:nvGraphicFramePr>
        <p:xfrm>
          <a:off x="487679" y="3918169"/>
          <a:ext cx="3403729" cy="23520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8" name="CorelDRAW" r:id="rId9" imgW="2174389" imgH="1457155" progId="CorelDraw.Graphic.22">
                  <p:embed/>
                </p:oleObj>
              </mc:Choice>
              <mc:Fallback>
                <p:oleObj name="CorelDRAW" r:id="rId9" imgW="2174389" imgH="1457155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87679" y="3918169"/>
                        <a:ext cx="3403729" cy="23520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8099653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553" y="258292"/>
            <a:ext cx="7125694" cy="1343212"/>
          </a:xfrm>
          <a:prstGeom prst="rect">
            <a:avLst/>
          </a:prstGeom>
        </p:spPr>
      </p:pic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chemeClr val="accent1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584419" y="547829"/>
            <a:ext cx="50006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INTERNAT MZSP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pic>
        <p:nvPicPr>
          <p:cNvPr id="3" name="Obraz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019" y="2173954"/>
            <a:ext cx="5409044" cy="4056783"/>
          </a:xfrm>
          <a:prstGeom prst="rect">
            <a:avLst/>
          </a:prstGeom>
        </p:spPr>
      </p:pic>
      <p:pic>
        <p:nvPicPr>
          <p:cNvPr id="13" name="Obraz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19" y="2176658"/>
            <a:ext cx="5405438" cy="4054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08156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553" y="258292"/>
            <a:ext cx="7125694" cy="1343212"/>
          </a:xfrm>
          <a:prstGeom prst="rect">
            <a:avLst/>
          </a:prstGeom>
        </p:spPr>
      </p:pic>
      <p:sp>
        <p:nvSpPr>
          <p:cNvPr id="10" name="Ramka 9"/>
          <p:cNvSpPr/>
          <p:nvPr/>
        </p:nvSpPr>
        <p:spPr>
          <a:xfrm>
            <a:off x="160775" y="150726"/>
            <a:ext cx="11850250" cy="6535824"/>
          </a:xfrm>
          <a:prstGeom prst="frame">
            <a:avLst>
              <a:gd name="adj1" fmla="val 1791"/>
            </a:avLst>
          </a:prstGeom>
          <a:solidFill>
            <a:schemeClr val="accent1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7" name="pole tekstowe 16"/>
          <p:cNvSpPr txBox="1"/>
          <p:nvPr/>
        </p:nvSpPr>
        <p:spPr>
          <a:xfrm>
            <a:off x="741174" y="637510"/>
            <a:ext cx="50006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chemeClr val="bg1"/>
                </a:solidFill>
                <a:latin typeface="Bahnschrift" panose="020B0502040204020203" pitchFamily="34" charset="0"/>
              </a:rPr>
              <a:t>BAZA SZKOŁY</a:t>
            </a:r>
            <a:endParaRPr lang="pl-PL" sz="32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pic>
        <p:nvPicPr>
          <p:cNvPr id="20" name="Obraz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025" y="417871"/>
            <a:ext cx="4281381" cy="2854254"/>
          </a:xfrm>
          <a:prstGeom prst="rect">
            <a:avLst/>
          </a:prstGeom>
        </p:spPr>
      </p:pic>
      <p:pic>
        <p:nvPicPr>
          <p:cNvPr id="21" name="Obraz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058" y="1822287"/>
            <a:ext cx="3428829" cy="2285886"/>
          </a:xfrm>
          <a:prstGeom prst="rect">
            <a:avLst/>
          </a:prstGeom>
        </p:spPr>
      </p:pic>
      <p:pic>
        <p:nvPicPr>
          <p:cNvPr id="22" name="Obraz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868" y="3520985"/>
            <a:ext cx="4280538" cy="2853692"/>
          </a:xfrm>
          <a:prstGeom prst="rect">
            <a:avLst/>
          </a:prstGeom>
        </p:spPr>
      </p:pic>
      <p:graphicFrame>
        <p:nvGraphicFramePr>
          <p:cNvPr id="23" name="Obi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3742281"/>
              </p:ext>
            </p:extLst>
          </p:nvPr>
        </p:nvGraphicFramePr>
        <p:xfrm>
          <a:off x="402932" y="4440577"/>
          <a:ext cx="3491476" cy="19524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3" name="CorelDRAW" r:id="rId7" imgW="5199978" imgH="2908878" progId="CorelDraw.Graphic.22">
                  <p:embed/>
                </p:oleObj>
              </mc:Choice>
              <mc:Fallback>
                <p:oleObj name="CorelDRAW" r:id="rId7" imgW="5199978" imgH="2908878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02932" y="4440577"/>
                        <a:ext cx="3491476" cy="19524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i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8270387"/>
              </p:ext>
            </p:extLst>
          </p:nvPr>
        </p:nvGraphicFramePr>
        <p:xfrm>
          <a:off x="4296913" y="1811400"/>
          <a:ext cx="2800578" cy="23107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4" name="CorelDRAW" r:id="rId9" imgW="3466652" imgH="2859990" progId="CorelDraw.Graphic.22">
                  <p:embed/>
                </p:oleObj>
              </mc:Choice>
              <mc:Fallback>
                <p:oleObj name="CorelDRAW" r:id="rId9" imgW="3466652" imgH="2859990" progId="CorelDraw.Graphic.2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296913" y="1811400"/>
                        <a:ext cx="2800578" cy="231073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7" name="Obraz 26"/>
          <p:cNvPicPr>
            <a:picLocks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6913" y="4442084"/>
            <a:ext cx="2772000" cy="19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212413"/>
      </p:ext>
    </p:extLst>
  </p:cSld>
  <p:clrMapOvr>
    <a:masterClrMapping/>
  </p:clrMapOvr>
  <p:transition spd="slow"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857</Words>
  <Application>Microsoft Office PowerPoint</Application>
  <PresentationFormat>Panoramiczny</PresentationFormat>
  <Paragraphs>74</Paragraphs>
  <Slides>16</Slides>
  <Notes>0</Notes>
  <HiddenSlides>0</HiddenSlides>
  <MMClips>0</MMClips>
  <ScaleCrop>false</ScaleCrop>
  <HeadingPairs>
    <vt:vector size="8" baseType="variant">
      <vt:variant>
        <vt:lpstr>Używane czcionki</vt:lpstr>
      </vt:variant>
      <vt:variant>
        <vt:i4>4</vt:i4>
      </vt:variant>
      <vt:variant>
        <vt:lpstr>Motyw</vt:lpstr>
      </vt:variant>
      <vt:variant>
        <vt:i4>1</vt:i4>
      </vt:variant>
      <vt:variant>
        <vt:lpstr>Osadzone serwery OLE</vt:lpstr>
      </vt:variant>
      <vt:variant>
        <vt:i4>1</vt:i4>
      </vt:variant>
      <vt:variant>
        <vt:lpstr>Tytuły slajdów</vt:lpstr>
      </vt:variant>
      <vt:variant>
        <vt:i4>16</vt:i4>
      </vt:variant>
    </vt:vector>
  </HeadingPairs>
  <TitlesOfParts>
    <vt:vector size="22" baseType="lpstr">
      <vt:lpstr>Arial</vt:lpstr>
      <vt:lpstr>Bahnschrift</vt:lpstr>
      <vt:lpstr>Calibri</vt:lpstr>
      <vt:lpstr>Calibri Light</vt:lpstr>
      <vt:lpstr>Motyw pakietu Office</vt:lpstr>
      <vt:lpstr>CorelDRAW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Yasiu</dc:creator>
  <cp:lastModifiedBy>Użytkownik systemu Windows</cp:lastModifiedBy>
  <cp:revision>37</cp:revision>
  <dcterms:created xsi:type="dcterms:W3CDTF">2022-03-20T15:50:15Z</dcterms:created>
  <dcterms:modified xsi:type="dcterms:W3CDTF">2022-03-23T10:50:08Z</dcterms:modified>
</cp:coreProperties>
</file>